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25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28" name="Заглавие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cxnSp>
        <p:nvCxnSpPr>
          <p:cNvPr id="8" name="Право съединение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аво съединение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Контейнер за 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A5A-419F-424F-89EE-D1FB86283CE9}" type="datetimeFigureOut">
              <a:rPr lang="bg-BG" smtClean="0"/>
              <a:t>9.6.2017 г.</a:t>
            </a:fld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3225CE7-908A-43FB-B2DD-E2760D93EFC0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онтейнер за съдържани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AC49A5A-419F-424F-89EE-D1FB86283CE9}" type="datetimeFigureOut">
              <a:rPr lang="bg-BG" smtClean="0"/>
              <a:t>9.6.2017 г.</a:t>
            </a:fld>
            <a:endParaRPr lang="bg-BG"/>
          </a:p>
        </p:txBody>
      </p:sp>
      <p:sp>
        <p:nvSpPr>
          <p:cNvPr id="15" name="Контейнер за номер на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3225CE7-908A-43FB-B2DD-E2760D93EFC0}" type="slidenum">
              <a:rPr lang="bg-BG" smtClean="0"/>
              <a:t>‹#›</a:t>
            </a:fld>
            <a:endParaRPr lang="bg-BG"/>
          </a:p>
        </p:txBody>
      </p:sp>
      <p:sp>
        <p:nvSpPr>
          <p:cNvPr id="16" name="Контейнер за долния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7" name="Заглавие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A5A-419F-424F-89EE-D1FB86283CE9}" type="datetimeFigureOut">
              <a:rPr lang="bg-BG" smtClean="0"/>
              <a:t>9.6.2017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25CE7-908A-43FB-B2DD-E2760D93EFC0}" type="slidenum">
              <a:rPr lang="bg-BG" smtClean="0"/>
              <a:t>‹#›</a:t>
            </a:fld>
            <a:endParaRPr lang="bg-BG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cxnSp>
        <p:nvCxnSpPr>
          <p:cNvPr id="7" name="Право съединение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A5A-419F-424F-89EE-D1FB86283CE9}" type="datetimeFigureOut">
              <a:rPr lang="bg-BG" smtClean="0"/>
              <a:t>9.6.2017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25CE7-908A-43FB-B2DD-E2760D93EFC0}" type="slidenum">
              <a:rPr lang="bg-BG" smtClean="0"/>
              <a:t>‹#›</a:t>
            </a:fld>
            <a:endParaRPr lang="bg-BG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25CE7-908A-43FB-B2DD-E2760D93EFC0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A5A-419F-424F-89EE-D1FB86283CE9}" type="datetimeFigureOut">
              <a:rPr lang="bg-BG" smtClean="0"/>
              <a:t>9.6.2017 г.</a:t>
            </a:fld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32" name="Контейнер за съдържани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34" name="Контейнер за съдържани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cxnSp>
        <p:nvCxnSpPr>
          <p:cNvPr id="10" name="Право съединение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аво съединение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A5A-419F-424F-89EE-D1FB86283CE9}" type="datetimeFigureOut">
              <a:rPr lang="bg-BG" smtClean="0"/>
              <a:t>9.6.2017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25CE7-908A-43FB-B2DD-E2760D93EFC0}" type="slidenum">
              <a:rPr lang="bg-BG" smtClean="0"/>
              <a:t>‹#›</a:t>
            </a:fld>
            <a:endParaRPr lang="bg-BG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A5A-419F-424F-89EE-D1FB86283CE9}" type="datetimeFigureOut">
              <a:rPr lang="bg-BG" smtClean="0"/>
              <a:t>9.6.2017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25CE7-908A-43FB-B2DD-E2760D93EFC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Контейнер за съдържани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31" name="Заглавие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8" name="Контейнер за 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AC49A5A-419F-424F-89EE-D1FB86283CE9}" type="datetimeFigureOut">
              <a:rPr lang="bg-BG" smtClean="0"/>
              <a:t>9.6.2017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3225CE7-908A-43FB-B2DD-E2760D93EFC0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8" name="Контейнер за 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A5A-419F-424F-89EE-D1FB86283CE9}" type="datetimeFigureOut">
              <a:rPr lang="bg-BG" smtClean="0"/>
              <a:t>9.6.2017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3225CE7-908A-43FB-B2DD-E2760D93EFC0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A5A-419F-424F-89EE-D1FB86283CE9}" type="datetimeFigureOut">
              <a:rPr lang="bg-BG" smtClean="0"/>
              <a:t>9.6.2017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25CE7-908A-43FB-B2DD-E2760D93EFC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9A5A-419F-424F-89EE-D1FB86283CE9}" type="datetimeFigureOut">
              <a:rPr lang="bg-BG" smtClean="0"/>
              <a:t>9.6.2017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25CE7-908A-43FB-B2DD-E2760D93EFC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ов контейнер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24" name="Контейнер за 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AC49A5A-419F-424F-89EE-D1FB86283CE9}" type="datetimeFigureOut">
              <a:rPr lang="bg-BG" smtClean="0"/>
              <a:t>9.6.2017 г.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3225CE7-908A-43FB-B2DD-E2760D93EFC0}" type="slidenum">
              <a:rPr lang="bg-BG" smtClean="0"/>
              <a:t>‹#›</a:t>
            </a:fld>
            <a:endParaRPr lang="bg-BG"/>
          </a:p>
        </p:txBody>
      </p:sp>
      <p:sp>
        <p:nvSpPr>
          <p:cNvPr id="5" name="Контейнер за заглавие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457200" y="5357826"/>
            <a:ext cx="8305800" cy="785818"/>
          </a:xfrm>
        </p:spPr>
        <p:txBody>
          <a:bodyPr/>
          <a:lstStyle/>
          <a:p>
            <a:r>
              <a:rPr lang="bg-BG" dirty="0" err="1" smtClean="0">
                <a:solidFill>
                  <a:srgbClr val="002060"/>
                </a:solidFill>
              </a:rPr>
              <a:t>ОУ</a:t>
            </a:r>
            <a:r>
              <a:rPr lang="bg-BG" dirty="0" smtClean="0">
                <a:solidFill>
                  <a:srgbClr val="002060"/>
                </a:solidFill>
              </a:rPr>
              <a:t> “Пенчо Славейков” – гр. Пловдив</a:t>
            </a: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57200" y="1357298"/>
            <a:ext cx="8305800" cy="1571636"/>
          </a:xfrm>
        </p:spPr>
        <p:txBody>
          <a:bodyPr>
            <a:normAutofit fontScale="90000"/>
          </a:bodyPr>
          <a:lstStyle/>
          <a:p>
            <a:r>
              <a:rPr lang="bg-BG" dirty="0" smtClean="0">
                <a:solidFill>
                  <a:srgbClr val="002060"/>
                </a:solidFill>
              </a:rPr>
              <a:t>Иновативни подходи в управлението на класната стая</a:t>
            </a:r>
            <a:endParaRPr lang="bg-BG" dirty="0">
              <a:solidFill>
                <a:srgbClr val="002060"/>
              </a:solidFill>
            </a:endParaRPr>
          </a:p>
        </p:txBody>
      </p:sp>
      <p:pic>
        <p:nvPicPr>
          <p:cNvPr id="4" name="Картина 3" descr="BASA-1771K-1-1115-1-Pencho_Slaveykov.jpeg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9058" y="3786190"/>
            <a:ext cx="1143008" cy="15453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38636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bg-BG" dirty="0" smtClean="0">
                <a:solidFill>
                  <a:srgbClr val="002060"/>
                </a:solidFill>
              </a:rPr>
              <a:t>Данни за класа</a:t>
            </a:r>
          </a:p>
          <a:p>
            <a:pPr marL="514350" indent="-514350">
              <a:buAutoNum type="arabicPeriod"/>
            </a:pPr>
            <a:r>
              <a:rPr lang="bg-BG" dirty="0" smtClean="0">
                <a:solidFill>
                  <a:srgbClr val="002060"/>
                </a:solidFill>
              </a:rPr>
              <a:t>Иновативни практики в класната стая</a:t>
            </a:r>
          </a:p>
          <a:p>
            <a:pPr marL="514350" indent="-514350">
              <a:buAutoNum type="arabicPeriod"/>
            </a:pPr>
            <a:r>
              <a:rPr lang="bg-BG" dirty="0" smtClean="0">
                <a:solidFill>
                  <a:srgbClr val="002060"/>
                </a:solidFill>
              </a:rPr>
              <a:t>Голяма цел</a:t>
            </a:r>
          </a:p>
          <a:p>
            <a:pPr marL="514350" indent="-514350">
              <a:buAutoNum type="arabicPeriod"/>
            </a:pPr>
            <a:r>
              <a:rPr lang="bg-BG" dirty="0" smtClean="0">
                <a:solidFill>
                  <a:srgbClr val="002060"/>
                </a:solidFill>
              </a:rPr>
              <a:t>Извънкласна дейност</a:t>
            </a:r>
          </a:p>
          <a:p>
            <a:pPr marL="514350" indent="-514350">
              <a:buAutoNum type="arabicPeriod"/>
            </a:pPr>
            <a:r>
              <a:rPr lang="bg-BG" dirty="0" smtClean="0">
                <a:solidFill>
                  <a:srgbClr val="002060"/>
                </a:solidFill>
              </a:rPr>
              <a:t>Постижения</a:t>
            </a:r>
          </a:p>
          <a:p>
            <a:pPr marL="514350" indent="-514350">
              <a:buNone/>
            </a:pPr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rgbClr val="002060"/>
                </a:solidFill>
              </a:rPr>
              <a:t>Съдържание:</a:t>
            </a:r>
            <a:endParaRPr lang="bg-BG" dirty="0">
              <a:solidFill>
                <a:srgbClr val="002060"/>
              </a:solidFill>
            </a:endParaRPr>
          </a:p>
        </p:txBody>
      </p:sp>
      <p:pic>
        <p:nvPicPr>
          <p:cNvPr id="5" name="Картина 4" descr="unnamed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3286124"/>
            <a:ext cx="28575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3762388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bg-BG" dirty="0" smtClean="0">
                <a:solidFill>
                  <a:srgbClr val="002060"/>
                </a:solidFill>
              </a:rPr>
              <a:t>		В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bg-B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 клас има 23 ученици. През учебната 2016/2017 година наблегнахме на четенето с разбиране, поставянето на лидерски роли, за развиване на самостоятелност и отговорност. Развивахме умения, свързани с взаимопомощта, работата в екип и изразяването на собствено мнение, което се изразяваше чрез различните задачи както по математика и БЕЛ, така и по другите предмети. В класа имаме установени правила, които ни помагат за една по-позитивна и по-добронамерена среда. Тези нужди ги установихме след провеждане на анкета сред децата, която показа, че те имат нужда от намаляване на агресията.</a:t>
            </a: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rgbClr val="002060"/>
                </a:solidFill>
              </a:rPr>
              <a:t>1. Данни за класа:</a:t>
            </a:r>
            <a:endParaRPr lang="bg-BG" dirty="0">
              <a:solidFill>
                <a:srgbClr val="002060"/>
              </a:solidFill>
            </a:endParaRPr>
          </a:p>
        </p:txBody>
      </p:sp>
      <p:pic>
        <p:nvPicPr>
          <p:cNvPr id="5" name="Картина 4" descr="BackTo-School-Kids-At-Desk-Lead-I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5500702"/>
            <a:ext cx="6907367" cy="11644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 descr="20170518_0939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1428736"/>
            <a:ext cx="7135834" cy="4013907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bg-B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 клас</a:t>
            </a:r>
            <a:endParaRPr lang="bg-BG" dirty="0"/>
          </a:p>
        </p:txBody>
      </p:sp>
      <p:pic>
        <p:nvPicPr>
          <p:cNvPr id="5" name="Картина 4" descr="deca_blestqsti_animirani_glitters_animacii.ne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5286388"/>
            <a:ext cx="959953" cy="135731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1014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bg-BG" sz="2000" dirty="0" smtClean="0">
                <a:solidFill>
                  <a:srgbClr val="002060"/>
                </a:solidFill>
              </a:rPr>
              <a:t>		В нашата класна стая имаме правила и процедури, които ни осигуряват добронамерена и защитена среда. Инструментът, който ни помага да разберем дали успяваме да се придържаме и спазваме правилата, е светофарът. Ако през учебния ден не сме нарушавали правилата, получаваме зелена точка, ако сме ги нарушавали, но не през цялото време, получаваме жълта точка, а ако не сме спазвали правилата въобще – червена точка за деня. Ако съберем 4 – 5 зелени точки през седмицата, получаваме лидерска роля (помощник – учител, отговорник на светофар или на домашни и т.н.).</a:t>
            </a:r>
          </a:p>
          <a:p>
            <a:pPr>
              <a:buNone/>
            </a:pPr>
            <a:endParaRPr lang="bg-BG" sz="20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bg-BG" sz="2000" dirty="0">
              <a:solidFill>
                <a:srgbClr val="002060"/>
              </a:solidFill>
            </a:endParaRPr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rgbClr val="002060"/>
                </a:solidFill>
              </a:rPr>
              <a:t>2. Практики в класната стая</a:t>
            </a:r>
            <a:endParaRPr lang="bg-BG" dirty="0">
              <a:solidFill>
                <a:srgbClr val="002060"/>
              </a:solidFill>
            </a:endParaRPr>
          </a:p>
        </p:txBody>
      </p:sp>
      <p:pic>
        <p:nvPicPr>
          <p:cNvPr id="4" name="Картина 3" descr="20161102_1246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560" y="4581128"/>
            <a:ext cx="3285809" cy="1848268"/>
          </a:xfrm>
          <a:prstGeom prst="rect">
            <a:avLst/>
          </a:prstGeom>
        </p:spPr>
      </p:pic>
      <p:pic>
        <p:nvPicPr>
          <p:cNvPr id="5" name="Картина 4" descr="20170512_1234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4112182"/>
            <a:ext cx="1460679" cy="2460090"/>
          </a:xfrm>
          <a:prstGeom prst="rect">
            <a:avLst/>
          </a:prstGeom>
        </p:spPr>
      </p:pic>
      <p:pic>
        <p:nvPicPr>
          <p:cNvPr id="6" name="Картина 5" descr="20161102_1247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70" y="4581128"/>
            <a:ext cx="3412810" cy="19197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881578"/>
          </a:xfrm>
        </p:spPr>
        <p:txBody>
          <a:bodyPr/>
          <a:lstStyle/>
          <a:p>
            <a:pPr algn="just">
              <a:buNone/>
            </a:pPr>
            <a:r>
              <a:rPr lang="bg-BG" dirty="0" smtClean="0">
                <a:solidFill>
                  <a:srgbClr val="002060"/>
                </a:solidFill>
              </a:rPr>
              <a:t>		Уменията, които измерваме чрез таблици със зелени, жълти и червени точки, са работа в екип и ангажираност (активното участие по време на час).</a:t>
            </a:r>
          </a:p>
          <a:p>
            <a:pPr algn="just">
              <a:buNone/>
            </a:pP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 descr="20170512_1235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3071810"/>
            <a:ext cx="3937028" cy="2214578"/>
          </a:xfrm>
          <a:prstGeom prst="rect">
            <a:avLst/>
          </a:prstGeom>
        </p:spPr>
      </p:pic>
      <p:pic>
        <p:nvPicPr>
          <p:cNvPr id="5" name="Картина 4" descr="20170512_1235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4000504"/>
            <a:ext cx="4064029" cy="22860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" name="Контейнер за съдържание 1"/>
          <p:cNvSpPr>
            <a:spLocks noGrp="1"/>
          </p:cNvSpPr>
          <p:nvPr>
            <p:ph sz="half" idx="1"/>
          </p:nvPr>
        </p:nvSpPr>
        <p:spPr>
          <a:xfrm>
            <a:off x="928662" y="1524000"/>
            <a:ext cx="3357586" cy="4572000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bg-BG" dirty="0" smtClean="0"/>
              <a:t>   		</a:t>
            </a:r>
            <a:r>
              <a:rPr lang="bg-BG" dirty="0" smtClean="0">
                <a:solidFill>
                  <a:srgbClr val="002060"/>
                </a:solidFill>
              </a:rPr>
              <a:t>В края на часа правим задача, която се оценява в проценти и се вписва в таблицата на стената. Целта на задачата е да ни даде информация дали сме разбрали новото знание по различните предмети. Такава задача се прави по БЕЛ, математика, Човек и природа, Човек и общество.</a:t>
            </a:r>
          </a:p>
          <a:p>
            <a:pPr algn="just">
              <a:buNone/>
            </a:pPr>
            <a:endParaRPr lang="bg-BG" dirty="0">
              <a:solidFill>
                <a:srgbClr val="002060"/>
              </a:solidFill>
            </a:endParaRPr>
          </a:p>
        </p:txBody>
      </p:sp>
      <p:pic>
        <p:nvPicPr>
          <p:cNvPr id="6" name="Контейнер за съдържание 5" descr="20161102_12470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72066" y="1071546"/>
            <a:ext cx="2928958" cy="5207036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онтейнер за съдържание 4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38702"/>
          </a:xfrm>
        </p:spPr>
        <p:txBody>
          <a:bodyPr/>
          <a:lstStyle/>
          <a:p>
            <a:pPr algn="just">
              <a:buNone/>
            </a:pPr>
            <a:r>
              <a:rPr lang="bg-BG" dirty="0" smtClean="0">
                <a:solidFill>
                  <a:srgbClr val="002060"/>
                </a:solidFill>
              </a:rPr>
              <a:t>		</a:t>
            </a:r>
            <a:r>
              <a:rPr lang="bg-BG" sz="2000" dirty="0" smtClean="0">
                <a:solidFill>
                  <a:srgbClr val="002060"/>
                </a:solidFill>
              </a:rPr>
              <a:t>Голямата цел на класа за края на учебната годината е да изработят училищен вестник, който да включва съчинения по БЕЛ, развиване на въпроси по Човек и природа и Човек и общество. В изработването на вестника участваха децата, които са спазвали правилата, получавали са зелени точки за работа в екип и ангажираност.</a:t>
            </a:r>
          </a:p>
          <a:p>
            <a:pPr algn="just">
              <a:buNone/>
            </a:pPr>
            <a:endParaRPr lang="bg-BG" sz="20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rgbClr val="002060"/>
                </a:solidFill>
              </a:rPr>
              <a:t>3. Голяма цел:</a:t>
            </a:r>
            <a:endParaRPr lang="bg-BG" dirty="0">
              <a:solidFill>
                <a:srgbClr val="002060"/>
              </a:solidFill>
            </a:endParaRPr>
          </a:p>
        </p:txBody>
      </p:sp>
      <p:pic>
        <p:nvPicPr>
          <p:cNvPr id="7" name="Картина 6" descr="18742398_10211960246715845_2021324647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6116" y="3143248"/>
            <a:ext cx="4648569" cy="3286684"/>
          </a:xfrm>
          <a:prstGeom prst="rect">
            <a:avLst/>
          </a:prstGeom>
        </p:spPr>
      </p:pic>
      <p:pic>
        <p:nvPicPr>
          <p:cNvPr id="8" name="Картина 7" descr="20170517_1411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3500437"/>
            <a:ext cx="2428891" cy="1366251"/>
          </a:xfrm>
          <a:prstGeom prst="rect">
            <a:avLst/>
          </a:prstGeom>
        </p:spPr>
      </p:pic>
      <p:pic>
        <p:nvPicPr>
          <p:cNvPr id="9" name="Картина 8" descr="20170517_1411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5000636"/>
            <a:ext cx="2412985" cy="135730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g-BG" dirty="0" smtClean="0">
                <a:solidFill>
                  <a:srgbClr val="002060"/>
                </a:solidFill>
              </a:rPr>
              <a:t>- Участие в Коледното тържество:</a:t>
            </a:r>
          </a:p>
          <a:p>
            <a:pPr>
              <a:buFontTx/>
              <a:buChar char="-"/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bg-BG" dirty="0" smtClean="0">
                <a:solidFill>
                  <a:srgbClr val="002060"/>
                </a:solidFill>
              </a:rPr>
              <a:t>- Участие в тържеството за края на година с танц за приятелството:</a:t>
            </a:r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rgbClr val="002060"/>
                </a:solidFill>
              </a:rPr>
              <a:t>4. Извънкласна дейност:</a:t>
            </a:r>
            <a:endParaRPr lang="bg-BG" dirty="0">
              <a:solidFill>
                <a:srgbClr val="002060"/>
              </a:solidFill>
            </a:endParaRPr>
          </a:p>
        </p:txBody>
      </p:sp>
      <p:pic>
        <p:nvPicPr>
          <p:cNvPr id="4" name="Картина 3" descr="20161206_145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2143116"/>
            <a:ext cx="2794020" cy="1571636"/>
          </a:xfrm>
          <a:prstGeom prst="rect">
            <a:avLst/>
          </a:prstGeom>
        </p:spPr>
      </p:pic>
      <p:pic>
        <p:nvPicPr>
          <p:cNvPr id="5" name="Картина 4" descr="18765799_789742364525587_4235120314380116329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4572008"/>
            <a:ext cx="3308150" cy="1857388"/>
          </a:xfrm>
          <a:prstGeom prst="rect">
            <a:avLst/>
          </a:prstGeom>
        </p:spPr>
      </p:pic>
      <p:pic>
        <p:nvPicPr>
          <p:cNvPr id="6" name="Картина 5" descr="18920158_1294387423963014_7288535368981123172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08826" y="4429133"/>
            <a:ext cx="1163174" cy="2071702"/>
          </a:xfrm>
          <a:prstGeom prst="rect">
            <a:avLst/>
          </a:prstGeom>
        </p:spPr>
      </p:pic>
      <p:pic>
        <p:nvPicPr>
          <p:cNvPr id="7" name="Картина 6" descr="20161206_14490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4875" y="2143116"/>
            <a:ext cx="2841645" cy="15984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38702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bg-BG" dirty="0" smtClean="0">
                <a:solidFill>
                  <a:srgbClr val="002060"/>
                </a:solidFill>
              </a:rPr>
              <a:t>Представяне на вестник “</a:t>
            </a:r>
            <a:r>
              <a:rPr lang="bg-BG" dirty="0" err="1" smtClean="0">
                <a:solidFill>
                  <a:srgbClr val="002060"/>
                </a:solidFill>
              </a:rPr>
              <a:t>Многознайковци</a:t>
            </a:r>
            <a:r>
              <a:rPr lang="bg-BG" dirty="0" smtClean="0">
                <a:solidFill>
                  <a:srgbClr val="002060"/>
                </a:solidFill>
              </a:rPr>
              <a:t>” на церемонията за връчване на удостоверения за успешно </a:t>
            </a:r>
            <a:r>
              <a:rPr lang="bg-BG" smtClean="0">
                <a:solidFill>
                  <a:srgbClr val="002060"/>
                </a:solidFill>
              </a:rPr>
              <a:t>завършен 4-ти </a:t>
            </a:r>
            <a:r>
              <a:rPr lang="bg-BG" dirty="0" smtClean="0">
                <a:solidFill>
                  <a:srgbClr val="002060"/>
                </a:solidFill>
              </a:rPr>
              <a:t>клас:</a:t>
            </a:r>
          </a:p>
          <a:p>
            <a:pPr algn="just">
              <a:buFontTx/>
              <a:buChar char="-"/>
            </a:pPr>
            <a:endParaRPr lang="bg-BG" dirty="0" smtClean="0">
              <a:solidFill>
                <a:srgbClr val="002060"/>
              </a:solidFill>
            </a:endParaRPr>
          </a:p>
          <a:p>
            <a:pPr algn="just">
              <a:buFontTx/>
              <a:buChar char="-"/>
            </a:pP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артина 4" descr="20170601_0932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2857496"/>
            <a:ext cx="4143404" cy="2330665"/>
          </a:xfrm>
          <a:prstGeom prst="rect">
            <a:avLst/>
          </a:prstGeom>
        </p:spPr>
      </p:pic>
      <p:pic>
        <p:nvPicPr>
          <p:cNvPr id="6" name="Картина 5" descr="20170601_0949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4071942"/>
            <a:ext cx="4064029" cy="228601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rgbClr val="002060"/>
                </a:solidFill>
              </a:rPr>
              <a:t>5. Постижения</a:t>
            </a: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2" name="Контейнер за съдържание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bg-BG" dirty="0" smtClean="0">
                <a:solidFill>
                  <a:srgbClr val="002060"/>
                </a:solidFill>
              </a:rPr>
              <a:t>-  Първо място в участието на спортни игри – Спортен празник на училището:</a:t>
            </a:r>
          </a:p>
          <a:p>
            <a:pPr>
              <a:buFontTx/>
              <a:buChar char="-"/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bg-BG" dirty="0" smtClean="0">
                <a:solidFill>
                  <a:srgbClr val="002060"/>
                </a:solidFill>
              </a:rPr>
              <a:t>-  Второ място на Коледното тържество за представянето на стихотворението “Весела Коледа”:</a:t>
            </a:r>
          </a:p>
          <a:p>
            <a:pPr>
              <a:buFontTx/>
              <a:buChar char="-"/>
            </a:pPr>
            <a:r>
              <a:rPr lang="bg-BG" dirty="0" smtClean="0">
                <a:solidFill>
                  <a:srgbClr val="002060"/>
                </a:solidFill>
              </a:rPr>
              <a:t> </a:t>
            </a:r>
          </a:p>
          <a:p>
            <a:pPr>
              <a:buFontTx/>
              <a:buChar char="-"/>
            </a:pPr>
            <a:endParaRPr lang="bg-BG" dirty="0" smtClean="0">
              <a:solidFill>
                <a:srgbClr val="002060"/>
              </a:solidFill>
            </a:endParaRP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bg-BG" dirty="0"/>
          </a:p>
        </p:txBody>
      </p:sp>
      <p:pic>
        <p:nvPicPr>
          <p:cNvPr id="4" name="Picture 13" descr="18198240_658748464249868_1472803643357006832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980728"/>
            <a:ext cx="2808312" cy="2636601"/>
          </a:xfrm>
          <a:prstGeom prst="rect">
            <a:avLst/>
          </a:prstGeom>
          <a:noFill/>
        </p:spPr>
      </p:pic>
      <p:pic>
        <p:nvPicPr>
          <p:cNvPr id="5" name="Картина 4" descr="20161223_1334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1999" y="3789040"/>
            <a:ext cx="4224469" cy="237626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bg-BG" dirty="0" smtClean="0">
                <a:solidFill>
                  <a:srgbClr val="002060"/>
                </a:solidFill>
              </a:rPr>
              <a:t>Изработване на Дневник по БЕЛ и Сборник по математика, които ни помогнаха за направата на вестника:</a:t>
            </a:r>
          </a:p>
          <a:p>
            <a:pPr>
              <a:buFontTx/>
              <a:buChar char="-"/>
            </a:pP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 descr="20170513_1919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1736" y="3000372"/>
            <a:ext cx="5040316" cy="283517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457200" y="3861048"/>
            <a:ext cx="8305800" cy="1274738"/>
          </a:xfrm>
        </p:spPr>
        <p:txBody>
          <a:bodyPr/>
          <a:lstStyle/>
          <a:p>
            <a:pPr algn="l"/>
            <a:r>
              <a:rPr lang="bg-BG" dirty="0" smtClean="0">
                <a:solidFill>
                  <a:srgbClr val="002060"/>
                </a:solidFill>
              </a:rPr>
              <a:t>Изготвил: Даниела Донева</a:t>
            </a:r>
          </a:p>
          <a:p>
            <a:pPr algn="l"/>
            <a:r>
              <a:rPr lang="bg-BG" dirty="0" smtClean="0">
                <a:solidFill>
                  <a:srgbClr val="002060"/>
                </a:solidFill>
              </a:rPr>
              <a:t>Класен ръководител на 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bg-B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 клас </a:t>
            </a: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4" name="Заглавие 3"/>
          <p:cNvSpPr>
            <a:spLocks noGrp="1"/>
          </p:cNvSpPr>
          <p:nvPr>
            <p:ph type="ctrTitle"/>
          </p:nvPr>
        </p:nvSpPr>
        <p:spPr>
          <a:xfrm>
            <a:off x="457200" y="1340768"/>
            <a:ext cx="8305800" cy="2074164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>
                <a:solidFill>
                  <a:srgbClr val="002060"/>
                </a:solidFill>
              </a:rPr>
              <a:t>Благодарим за вниманието</a:t>
            </a:r>
            <a:r>
              <a:rPr lang="bg-BG" dirty="0" smtClean="0">
                <a:solidFill>
                  <a:srgbClr val="002060"/>
                </a:solidFill>
              </a:rPr>
              <a:t>!</a:t>
            </a:r>
            <a:br>
              <a:rPr lang="bg-BG" dirty="0" smtClean="0">
                <a:solidFill>
                  <a:srgbClr val="002060"/>
                </a:solidFill>
              </a:rPr>
            </a:br>
            <a:r>
              <a:rPr lang="bg-BG" dirty="0">
                <a:solidFill>
                  <a:srgbClr val="002060"/>
                </a:solidFill>
              </a:rPr>
              <a:t/>
            </a:r>
            <a:br>
              <a:rPr lang="bg-BG" dirty="0">
                <a:solidFill>
                  <a:srgbClr val="002060"/>
                </a:solidFill>
              </a:rPr>
            </a:br>
            <a:endParaRPr lang="bg-BG" dirty="0">
              <a:solidFill>
                <a:srgbClr val="002060"/>
              </a:solidFill>
            </a:endParaRPr>
          </a:p>
        </p:txBody>
      </p:sp>
      <p:pic>
        <p:nvPicPr>
          <p:cNvPr id="5" name="Картина 4" descr="69490796_0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4071942"/>
            <a:ext cx="1563760" cy="212768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Хартия">
  <a:themeElements>
    <a:clrScheme name="По избор 3">
      <a:dk1>
        <a:srgbClr val="FBEF59"/>
      </a:dk1>
      <a:lt1>
        <a:srgbClr val="FBEF59"/>
      </a:lt1>
      <a:dk2>
        <a:srgbClr val="FBEF59"/>
      </a:dk2>
      <a:lt2>
        <a:srgbClr val="FBEF59"/>
      </a:lt2>
      <a:accent1>
        <a:srgbClr val="DFCE04"/>
      </a:accent1>
      <a:accent2>
        <a:srgbClr val="F3A447"/>
      </a:accent2>
      <a:accent3>
        <a:srgbClr val="E7BC29"/>
      </a:accent3>
      <a:accent4>
        <a:srgbClr val="D092A7"/>
      </a:accent4>
      <a:accent5>
        <a:srgbClr val="FFFF00"/>
      </a:accent5>
      <a:accent6>
        <a:srgbClr val="F9E705"/>
      </a:accent6>
      <a:hlink>
        <a:srgbClr val="B79214"/>
      </a:hlink>
      <a:folHlink>
        <a:srgbClr val="B79214"/>
      </a:folHlink>
    </a:clrScheme>
    <a:fontScheme name="Харти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Харти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113</TotalTime>
  <Words>158</Words>
  <Application>Microsoft Office PowerPoint</Application>
  <PresentationFormat>Презентация на цял екран (4:3)</PresentationFormat>
  <Paragraphs>36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4" baseType="lpstr">
      <vt:lpstr>Хартия</vt:lpstr>
      <vt:lpstr>Иновативни подходи в управлението на класната стая</vt:lpstr>
      <vt:lpstr>Съдържание:</vt:lpstr>
      <vt:lpstr>1. Данни за класа:</vt:lpstr>
      <vt:lpstr>IV д клас</vt:lpstr>
      <vt:lpstr>2. Практики в класната стая</vt:lpstr>
      <vt:lpstr>Презентация на PowerPoint</vt:lpstr>
      <vt:lpstr>Презентация на PowerPoint</vt:lpstr>
      <vt:lpstr>3. Голяма цел:</vt:lpstr>
      <vt:lpstr>4. Извънкласна дейност:</vt:lpstr>
      <vt:lpstr>Презентация на PowerPoint</vt:lpstr>
      <vt:lpstr>5. Постижения</vt:lpstr>
      <vt:lpstr>Презентация на PowerPoint</vt:lpstr>
      <vt:lpstr>Благодарим за вниманието!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Иновативни методи в училищната дейност</dc:title>
  <dc:creator>pc</dc:creator>
  <cp:lastModifiedBy>Ekaterina</cp:lastModifiedBy>
  <cp:revision>15</cp:revision>
  <dcterms:created xsi:type="dcterms:W3CDTF">2017-06-08T17:09:14Z</dcterms:created>
  <dcterms:modified xsi:type="dcterms:W3CDTF">2017-06-09T12:01:29Z</dcterms:modified>
</cp:coreProperties>
</file>